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9"/>
  </p:notesMasterIdLst>
  <p:sldIdLst>
    <p:sldId id="329" r:id="rId2"/>
    <p:sldId id="267" r:id="rId3"/>
    <p:sldId id="268" r:id="rId4"/>
    <p:sldId id="269" r:id="rId5"/>
    <p:sldId id="270" r:id="rId6"/>
    <p:sldId id="271" r:id="rId7"/>
    <p:sldId id="27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5/1/2026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5/1/2026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1695450"/>
            <a:ext cx="4114800" cy="2286000"/>
          </a:xfrm>
        </p:spPr>
        <p:txBody>
          <a:bodyPr>
            <a:normAutofit/>
          </a:bodyPr>
          <a:lstStyle/>
          <a:p>
            <a:pPr algn="ctr"/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Javni servis</a:t>
            </a: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b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Komercijalna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715000"/>
            <a:ext cx="6400800" cy="533400"/>
          </a:xfrm>
        </p:spPr>
        <p:txBody>
          <a:bodyPr>
            <a:normAutofit/>
          </a:bodyPr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Zakonska regulativa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 descr="C:\Users\Pixi\Desktop\PKPixi\AU NOVI NOVI\slicice za pp\eyes_on_t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0301" y="1524000"/>
            <a:ext cx="3846513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91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JAVNI SERVIS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4102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CS" sz="2400" dirty="0"/>
              <a:t>Ima za cilj kvalitetno informisanje i edukaciju stanovništva na teritoriji na kojoj emituje TV program</a:t>
            </a:r>
          </a:p>
          <a:p>
            <a:pPr marL="118872" indent="0">
              <a:buNone/>
            </a:pPr>
            <a:endParaRPr lang="sr-Latn-CS" sz="1600" dirty="0"/>
          </a:p>
          <a:p>
            <a:pPr algn="just">
              <a:buClrTx/>
            </a:pPr>
            <a:r>
              <a:rPr lang="sr-Latn-CS" sz="2400" dirty="0"/>
              <a:t>kod nas definisan </a:t>
            </a:r>
            <a:r>
              <a:rPr lang="sr-Latn-CS" sz="2400" b="1" dirty="0">
                <a:solidFill>
                  <a:srgbClr val="C00000"/>
                </a:solidFill>
              </a:rPr>
              <a:t>Zakonom o javnim medijskim servisima </a:t>
            </a:r>
            <a:r>
              <a:rPr lang="sr-Latn-CS" sz="2400" dirty="0"/>
              <a:t>– </a:t>
            </a:r>
          </a:p>
          <a:p>
            <a:pPr marL="444500" indent="0" algn="just">
              <a:buNone/>
            </a:pPr>
            <a:r>
              <a:rPr lang="sr-Latn-CS" sz="2400" i="1" dirty="0"/>
              <a:t>Javni radiodifuzni servis je proizvodnja, kupovina, obrada i emitovanje informativnih, obrazovnih, kulturno-umetničkih, dečijih, zabavnih, sportskih i drugih radio i televizijskih programa koji su od opšteg interesa za građane, a naročito u cilju ostvarivanja njihovih ljudskih i građanskih prava, razmena ideja i mišljenja, negovanja političke, polne, međunacionalne i verske tolerancije, kao i očuvanja nacionalnog identiteta.</a:t>
            </a:r>
            <a:r>
              <a:rPr lang="sr-Latn-CS" sz="2400" dirty="0"/>
              <a:t> </a:t>
            </a:r>
            <a:endParaRPr lang="en-US" sz="2400" dirty="0"/>
          </a:p>
          <a:p>
            <a:pPr marL="118872" indent="0">
              <a:buNone/>
            </a:pPr>
            <a:endParaRPr lang="sr-Latn-RS" sz="2400" dirty="0"/>
          </a:p>
          <a:p>
            <a:pPr marL="118872" indent="0">
              <a:buNone/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CE77E3-7FA0-95FE-AEE1-728508FB7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4953000"/>
            <a:ext cx="3352800" cy="1676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19FA92-3E3A-486F-DDC4-7D5B5AB76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122" y="4929950"/>
            <a:ext cx="3602156" cy="169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43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JAVNI SERVIS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2268200" cy="5181600"/>
          </a:xfrm>
        </p:spPr>
        <p:txBody>
          <a:bodyPr>
            <a:normAutofit lnSpcReduction="10000"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sr-Latn-CS" sz="2400" b="1" dirty="0"/>
              <a:t>Osnovni principi i uslovi za postojanje javnog medijskog servisa : </a:t>
            </a:r>
          </a:p>
          <a:p>
            <a:pPr marL="118872" indent="0">
              <a:buNone/>
            </a:pPr>
            <a:endParaRPr lang="en-US" sz="2400" dirty="0"/>
          </a:p>
          <a:p>
            <a:pPr marL="457200" indent="-339725">
              <a:buClrTx/>
              <a:buFont typeface="+mj-lt"/>
              <a:buAutoNum type="arabicPeriod"/>
            </a:pPr>
            <a:r>
              <a:rPr lang="sr-Latn-CS" sz="2400" b="1" dirty="0">
                <a:solidFill>
                  <a:srgbClr val="C00000"/>
                </a:solidFill>
              </a:rPr>
              <a:t>Teritorijalna jedinstvenost </a:t>
            </a:r>
          </a:p>
          <a:p>
            <a:pPr marL="685800" indent="-57150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sr-Latn-CS" sz="2400" b="1" dirty="0">
                <a:solidFill>
                  <a:srgbClr val="C00000"/>
                </a:solidFill>
              </a:rPr>
              <a:t>	</a:t>
            </a:r>
            <a:r>
              <a:rPr lang="sr-Latn-CS" sz="2400" dirty="0"/>
              <a:t>emitovani programi trebalo bi da budu dostupni celokupnom stanovništvu</a:t>
            </a:r>
          </a:p>
          <a:p>
            <a:pPr marL="630238" indent="-512763">
              <a:buClrTx/>
              <a:buFont typeface="+mj-lt"/>
              <a:buAutoNum type="arabicPeriod"/>
            </a:pPr>
            <a:endParaRPr lang="en-US" sz="2400" dirty="0"/>
          </a:p>
          <a:p>
            <a:pPr marL="117475" indent="0">
              <a:buClrTx/>
              <a:buNone/>
            </a:pPr>
            <a:r>
              <a:rPr lang="sr-Latn-CS" sz="2400" dirty="0">
                <a:solidFill>
                  <a:srgbClr val="C00000"/>
                </a:solidFill>
              </a:rPr>
              <a:t>2</a:t>
            </a:r>
            <a:r>
              <a:rPr lang="sr-Latn-CS" sz="2400" b="1" dirty="0">
                <a:solidFill>
                  <a:srgbClr val="C00000"/>
                </a:solidFill>
              </a:rPr>
              <a:t>.   Opšta privlačnost </a:t>
            </a:r>
          </a:p>
          <a:p>
            <a:pPr marL="628650" indent="0">
              <a:buClrTx/>
              <a:buFont typeface="Wingdings" panose="05000000000000000000" pitchFamily="2" charset="2"/>
              <a:buChar char="ü"/>
            </a:pPr>
            <a:r>
              <a:rPr lang="sr-Latn-CS" sz="2400" dirty="0"/>
              <a:t>	 programi bi morali da zadovolje sve ukuse i interesovanja</a:t>
            </a:r>
          </a:p>
          <a:p>
            <a:pPr marL="630238" indent="-512763">
              <a:buClrTx/>
              <a:buFont typeface="+mj-lt"/>
              <a:buAutoNum type="arabicPeriod"/>
            </a:pPr>
            <a:endParaRPr lang="en-US" sz="2400" dirty="0"/>
          </a:p>
          <a:p>
            <a:pPr marL="117475" indent="0">
              <a:buClrTx/>
              <a:buNone/>
            </a:pPr>
            <a:r>
              <a:rPr lang="sr-Latn-CS" sz="2400" dirty="0">
                <a:solidFill>
                  <a:srgbClr val="C00000"/>
                </a:solidFill>
              </a:rPr>
              <a:t>3</a:t>
            </a:r>
            <a:r>
              <a:rPr lang="sr-Latn-CS" sz="2400" b="1" dirty="0">
                <a:solidFill>
                  <a:srgbClr val="C00000"/>
                </a:solidFill>
              </a:rPr>
              <a:t>.   Jedinstven način plaćanja </a:t>
            </a:r>
          </a:p>
          <a:p>
            <a:pPr marL="628650" indent="0">
              <a:buClrTx/>
              <a:buFont typeface="Wingdings" panose="05000000000000000000" pitchFamily="2" charset="2"/>
              <a:buChar char="ü"/>
            </a:pPr>
            <a:r>
              <a:rPr lang="sr-Latn-CS" sz="2400" dirty="0"/>
              <a:t>   sistem finansiranja putem pretplate, direktno od strane korpusa korisnika</a:t>
            </a:r>
          </a:p>
          <a:p>
            <a:pPr marL="117475" indent="0">
              <a:buClrTx/>
              <a:buNone/>
            </a:pPr>
            <a:endParaRPr lang="en-US" sz="2400" dirty="0"/>
          </a:p>
          <a:p>
            <a:pPr marL="571500" indent="-457200">
              <a:buClrTx/>
              <a:buAutoNum type="arabicPeriod" startAt="4"/>
            </a:pPr>
            <a:r>
              <a:rPr lang="sr-Latn-CS" sz="2400" b="1" dirty="0">
                <a:solidFill>
                  <a:srgbClr val="C00000"/>
                </a:solidFill>
              </a:rPr>
              <a:t>Nezavisnost</a:t>
            </a:r>
            <a:r>
              <a:rPr lang="sr-Latn-CS" sz="2400" dirty="0"/>
              <a:t> </a:t>
            </a:r>
          </a:p>
          <a:p>
            <a:pPr marL="628650" indent="0">
              <a:buClrTx/>
              <a:buFont typeface="Wingdings" panose="05000000000000000000" pitchFamily="2" charset="2"/>
              <a:buChar char="ü"/>
            </a:pPr>
            <a:r>
              <a:rPr lang="sr-Latn-CS" sz="2400" dirty="0"/>
              <a:t>	program bi morao biti oslobođen svih interesa</a:t>
            </a:r>
            <a:r>
              <a:rPr lang="sr-Latn-CS" sz="2400"/>
              <a:t>, naročito </a:t>
            </a:r>
            <a:r>
              <a:rPr lang="sr-Latn-CS" sz="2400" dirty="0"/>
              <a:t>interesa  oglašivača i </a:t>
            </a:r>
            <a:r>
              <a:rPr lang="sr-Latn-CS" sz="2400"/>
              <a:t>trenutne   	vlade</a:t>
            </a:r>
            <a:endParaRPr lang="sr-Latn-CS" sz="2400" dirty="0"/>
          </a:p>
          <a:p>
            <a:pPr marL="630238" indent="-512763">
              <a:buClrTx/>
              <a:buFont typeface="+mj-lt"/>
              <a:buAutoNum type="arabicPeriod"/>
            </a:pPr>
            <a:endParaRPr lang="en-US" sz="2000" dirty="0"/>
          </a:p>
          <a:p>
            <a:pPr marL="118872" indent="0">
              <a:buNone/>
            </a:pPr>
            <a:endParaRPr lang="en-US" sz="29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5329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JAVNI SERVIS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2039600" cy="5105400"/>
          </a:xfrm>
        </p:spPr>
        <p:txBody>
          <a:bodyPr>
            <a:normAutofit/>
          </a:bodyPr>
          <a:lstStyle/>
          <a:p>
            <a:pPr marL="574675" lvl="0" indent="-457200">
              <a:buClrTx/>
              <a:buAutoNum type="arabicPeriod" startAt="5"/>
            </a:pPr>
            <a:r>
              <a:rPr lang="sr-Latn-CS" sz="2400" b="1" dirty="0">
                <a:solidFill>
                  <a:srgbClr val="C00000"/>
                </a:solidFill>
              </a:rPr>
              <a:t>Nacionalni identitet </a:t>
            </a:r>
          </a:p>
          <a:p>
            <a:pPr marL="628650" lvl="0" indent="57150">
              <a:buClrTx/>
              <a:buFont typeface="Wingdings" panose="05000000000000000000" pitchFamily="2" charset="2"/>
              <a:buChar char="ü"/>
            </a:pPr>
            <a:r>
              <a:rPr lang="sr-Latn-CS" sz="2400" dirty="0">
                <a:solidFill>
                  <a:prstClr val="black"/>
                </a:solidFill>
              </a:rPr>
              <a:t>	osećanje za zajedništvo i očuvanje nacionalnog identiteta;</a:t>
            </a:r>
            <a:endParaRPr lang="en-US" sz="2400" dirty="0">
              <a:solidFill>
                <a:prstClr val="black"/>
              </a:solidFill>
            </a:endParaRPr>
          </a:p>
          <a:p>
            <a:pPr marL="118872" indent="0">
              <a:buClrTx/>
              <a:buNone/>
            </a:pPr>
            <a:endParaRPr lang="sr-Latn-CS" sz="1800" dirty="0"/>
          </a:p>
          <a:p>
            <a:pPr marL="576072" indent="-457200">
              <a:buClrTx/>
              <a:buFont typeface="+mj-lt"/>
              <a:buAutoNum type="arabicPeriod" startAt="6"/>
            </a:pPr>
            <a:r>
              <a:rPr lang="sr-Latn-CS" sz="2400" b="1" dirty="0">
                <a:solidFill>
                  <a:srgbClr val="C00000"/>
                </a:solidFill>
              </a:rPr>
              <a:t>Briga o manjinama</a:t>
            </a:r>
            <a:r>
              <a:rPr lang="sr-Latn-CS" sz="2400" dirty="0"/>
              <a:t> </a:t>
            </a:r>
          </a:p>
          <a:p>
            <a:pPr marL="628650" indent="0">
              <a:buClrTx/>
              <a:buFont typeface="Wingdings" panose="05000000000000000000" pitchFamily="2" charset="2"/>
              <a:buChar char="ü"/>
            </a:pPr>
            <a:r>
              <a:rPr lang="sr-Latn-CS" sz="2400" dirty="0"/>
              <a:t>	poseban TV program namenjen nacionalnim manjinama i manjinskim grupama;</a:t>
            </a:r>
          </a:p>
          <a:p>
            <a:pPr marL="576072" indent="-457200">
              <a:buClrTx/>
              <a:buFont typeface="+mj-lt"/>
              <a:buAutoNum type="arabicPeriod" startAt="6"/>
            </a:pPr>
            <a:endParaRPr lang="en-US" sz="1800" dirty="0"/>
          </a:p>
          <a:p>
            <a:pPr marL="118872" indent="0">
              <a:buClrTx/>
              <a:buNone/>
            </a:pPr>
            <a:r>
              <a:rPr lang="sr-Latn-CS" sz="2400" dirty="0">
                <a:solidFill>
                  <a:srgbClr val="C00000"/>
                </a:solidFill>
              </a:rPr>
              <a:t>7.     </a:t>
            </a:r>
            <a:r>
              <a:rPr lang="sr-Latn-CS" sz="2400" b="1" dirty="0">
                <a:solidFill>
                  <a:srgbClr val="C00000"/>
                </a:solidFill>
              </a:rPr>
              <a:t>Konkurentnost programa </a:t>
            </a:r>
          </a:p>
          <a:p>
            <a:pPr marL="914400" indent="-285750">
              <a:buClrTx/>
              <a:buFont typeface="Wingdings" panose="05000000000000000000" pitchFamily="2" charset="2"/>
              <a:buChar char="ü"/>
            </a:pPr>
            <a:r>
              <a:rPr lang="sr-Latn-CS" sz="2400" dirty="0"/>
              <a:t>uređivanje programa tako da se podstiče konkurencija u stvaranju što kvalitetnijeg i raznovrsnijeg programa, a ne programiranje radi rejtinga (u većini slučajeva rejting nije isto što i kvalitet);</a:t>
            </a:r>
          </a:p>
          <a:p>
            <a:pPr marL="576072" indent="-457200">
              <a:buClrTx/>
              <a:buFont typeface="+mj-lt"/>
              <a:buAutoNum type="arabicPeriod" startAt="6"/>
            </a:pPr>
            <a:endParaRPr lang="en-US" sz="1800" dirty="0"/>
          </a:p>
          <a:p>
            <a:pPr marL="118872" indent="0">
              <a:buClrTx/>
              <a:buNone/>
            </a:pPr>
            <a:r>
              <a:rPr lang="sr-Latn-CS" sz="2400" dirty="0">
                <a:solidFill>
                  <a:srgbClr val="C00000"/>
                </a:solidFill>
              </a:rPr>
              <a:t>8.     </a:t>
            </a:r>
            <a:r>
              <a:rPr lang="sr-Latn-CS" sz="2400" b="1" dirty="0">
                <a:solidFill>
                  <a:srgbClr val="C00000"/>
                </a:solidFill>
              </a:rPr>
              <a:t>Smernice emitovanja </a:t>
            </a:r>
          </a:p>
          <a:p>
            <a:pPr marL="628650" indent="0">
              <a:buClrTx/>
              <a:buFont typeface="Wingdings" panose="05000000000000000000" pitchFamily="2" charset="2"/>
              <a:buChar char="ü"/>
            </a:pPr>
            <a:r>
              <a:rPr lang="sr-Latn-CS" sz="2400" dirty="0"/>
              <a:t>	u pravcu oslobađanja, a ne ograničavanja programa po principu šta može, a šta ne može. 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57941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Uglovi posmatranja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1963400" cy="4625609"/>
          </a:xfrm>
        </p:spPr>
        <p:txBody>
          <a:bodyPr>
            <a:normAutofit/>
          </a:bodyPr>
          <a:lstStyle/>
          <a:p>
            <a:pPr algn="just">
              <a:buClrTx/>
              <a:buFont typeface="Wingdings" pitchFamily="2" charset="2"/>
              <a:buChar char="ü"/>
            </a:pPr>
            <a:endParaRPr lang="sr-Latn-CS" sz="1800" dirty="0"/>
          </a:p>
          <a:p>
            <a:pPr algn="just">
              <a:buClrTx/>
              <a:buFont typeface="Wingdings" pitchFamily="2" charset="2"/>
              <a:buChar char="ü"/>
            </a:pPr>
            <a:endParaRPr lang="sr-Latn-CS" sz="1800" dirty="0"/>
          </a:p>
          <a:p>
            <a:pPr algn="just">
              <a:buClrTx/>
              <a:buFont typeface="Wingdings" pitchFamily="2" charset="2"/>
              <a:buChar char="ü"/>
            </a:pPr>
            <a:r>
              <a:rPr lang="sr-Latn-CS" sz="2400" dirty="0"/>
              <a:t>presudna uloga u informisanju i edukaciji javnosti, koja je u stanju da zrelo i razumno doprinosi demokratskom društvu</a:t>
            </a:r>
          </a:p>
          <a:p>
            <a:pPr algn="just">
              <a:buClrTx/>
              <a:buFont typeface="Wingdings" pitchFamily="2" charset="2"/>
              <a:buChar char="ü"/>
            </a:pPr>
            <a:endParaRPr lang="sr-Latn-CS" sz="2800" dirty="0"/>
          </a:p>
          <a:p>
            <a:pPr algn="just">
              <a:buClrTx/>
              <a:buFont typeface="Wingdings" pitchFamily="2" charset="2"/>
              <a:buChar char="ü"/>
            </a:pPr>
            <a:r>
              <a:rPr lang="sr-Latn-CS" sz="2400" dirty="0"/>
              <a:t>ograničenje slobodnog tržišta - komercijalna TV pružila bi  najbolju vrstu programa </a:t>
            </a:r>
          </a:p>
          <a:p>
            <a:pPr algn="just">
              <a:buClrTx/>
              <a:buFont typeface="Wingdings" pitchFamily="2" charset="2"/>
              <a:buChar char="ü"/>
            </a:pPr>
            <a:endParaRPr lang="sr-Latn-CS" sz="2000" dirty="0"/>
          </a:p>
          <a:p>
            <a:pPr algn="just">
              <a:buClrTx/>
              <a:buFont typeface="Wingdings" pitchFamily="2" charset="2"/>
              <a:buChar char="ü"/>
            </a:pPr>
            <a:r>
              <a:rPr lang="sr-Latn-CS" sz="2400" dirty="0"/>
              <a:t>sprovođenje kulturne politike - nametanje vrednosti od strane javnog emitera na gledaoce</a:t>
            </a:r>
          </a:p>
          <a:p>
            <a:pPr algn="just"/>
            <a:endParaRPr lang="sr-Latn-CS" sz="2000" dirty="0"/>
          </a:p>
          <a:p>
            <a:pPr algn="just">
              <a:buClrTx/>
            </a:pPr>
            <a:r>
              <a:rPr lang="sr-Latn-CS" sz="2400" b="1" dirty="0">
                <a:solidFill>
                  <a:srgbClr val="C00000"/>
                </a:solidFill>
              </a:rPr>
              <a:t>medijski javni servis prikuplja finansijska sredstva putem pretplate kako bi proizvodio program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3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KOMERCIJALNA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75192"/>
            <a:ext cx="11963400" cy="4854209"/>
          </a:xfrm>
        </p:spPr>
        <p:txBody>
          <a:bodyPr>
            <a:normAutofit fontScale="25000" lnSpcReduction="20000"/>
          </a:bodyPr>
          <a:lstStyle/>
          <a:p>
            <a:pPr>
              <a:buClrTx/>
            </a:pPr>
            <a:r>
              <a:rPr lang="sr-Latn-RS" sz="9600" b="1" dirty="0">
                <a:solidFill>
                  <a:srgbClr val="C00000"/>
                </a:solidFill>
              </a:rPr>
              <a:t>Osnovni princip – ostvariti profit</a:t>
            </a:r>
          </a:p>
          <a:p>
            <a:pPr marL="118872" indent="0">
              <a:buNone/>
            </a:pPr>
            <a:endParaRPr lang="sr-Latn-RS" sz="9600" b="1" dirty="0"/>
          </a:p>
          <a:p>
            <a:endParaRPr lang="sr-Latn-RS" sz="2400" b="1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9600" dirty="0"/>
              <a:t>počeci početkom 40-ih u USA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8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9600" dirty="0"/>
              <a:t>dominantni oblik emitovanja u Severnoj i Južnoj Americi i Evropi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8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9600" dirty="0"/>
              <a:t>najveći komercijalni emiteri – ABC, CBS, NBC, FOX, CNN, SKY ...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8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9600" dirty="0"/>
              <a:t>prodaja reklamnog prostora = prodaja gledalaca oglašivačima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8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9600" dirty="0"/>
              <a:t>bez homogene programske šeme, vodi se isključivo velikom gledanošću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8000" dirty="0"/>
          </a:p>
          <a:p>
            <a:pPr>
              <a:lnSpc>
                <a:spcPct val="120000"/>
              </a:lnSpc>
              <a:buClrTx/>
              <a:buFont typeface="Wingdings" pitchFamily="2" charset="2"/>
              <a:buChar char="§"/>
            </a:pPr>
            <a:r>
              <a:rPr lang="sr-Latn-RS" sz="9600" dirty="0"/>
              <a:t>preuzimanje gledalaca od javnog servisa povećanjem minutaže određenih sadržaja – specijalizovani žanrovski kanali</a:t>
            </a:r>
          </a:p>
        </p:txBody>
      </p:sp>
    </p:spTree>
    <p:extLst>
      <p:ext uri="{BB962C8B-B14F-4D97-AF65-F5344CB8AC3E}">
        <p14:creationId xmlns:p14="http://schemas.microsoft.com/office/powerpoint/2010/main" val="74409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KOMERCIJALNA TV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inicijatori tehničko-tehnoloških platformi što čini razvoj TV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promena u konzumiranju TV sadržaja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2/3 gledalaca prati komercijalne TV</a:t>
            </a:r>
          </a:p>
          <a:p>
            <a:pPr>
              <a:buClrTx/>
              <a:buFont typeface="Wingdings" pitchFamily="2" charset="2"/>
              <a:buChar char="§"/>
            </a:pPr>
            <a:endParaRPr lang="sr-Latn-RS" sz="2000" dirty="0"/>
          </a:p>
          <a:p>
            <a:pPr>
              <a:buClrTx/>
              <a:buFont typeface="Wingdings" pitchFamily="2" charset="2"/>
              <a:buChar char="§"/>
            </a:pPr>
            <a:r>
              <a:rPr lang="sr-Latn-RS" sz="2400" dirty="0"/>
              <a:t>Javni servisi se bore za gledanost</a:t>
            </a:r>
          </a:p>
          <a:p>
            <a:endParaRPr lang="sr-Latn-RS" sz="2000" dirty="0"/>
          </a:p>
          <a:p>
            <a:pPr marL="118872" indent="0">
              <a:buNone/>
            </a:pPr>
            <a:endParaRPr lang="sr-Latn-RS" sz="2000" dirty="0"/>
          </a:p>
          <a:p>
            <a:pPr>
              <a:buClrTx/>
              <a:buFont typeface="Wingdings" pitchFamily="2" charset="2"/>
              <a:buChar char="Ø"/>
            </a:pPr>
            <a:r>
              <a:rPr lang="sr-Latn-RS" sz="2400" b="1" dirty="0">
                <a:solidFill>
                  <a:srgbClr val="C00000"/>
                </a:solidFill>
              </a:rPr>
              <a:t>Tendencija komercijalizacije TV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56F8F5-A380-04D8-FC26-546A89F88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392" y="2362200"/>
            <a:ext cx="5829008" cy="327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5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1007</TotalTime>
  <Words>412</Words>
  <Application>Microsoft Office PowerPoint</Application>
  <PresentationFormat>Widescreen</PresentationFormat>
  <Paragraphs>71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Javni servis  Komercijalna TV</vt:lpstr>
      <vt:lpstr>JAVNI SERVIS</vt:lpstr>
      <vt:lpstr>JAVNI SERVIS</vt:lpstr>
      <vt:lpstr>JAVNI SERVIS</vt:lpstr>
      <vt:lpstr>Uglovi posmatranja</vt:lpstr>
      <vt:lpstr>KOMERCIJALNA TV</vt:lpstr>
      <vt:lpstr>KOMERCIJALNA TV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350</cp:revision>
  <dcterms:created xsi:type="dcterms:W3CDTF">2006-08-16T00:00:00Z</dcterms:created>
  <dcterms:modified xsi:type="dcterms:W3CDTF">2026-05-01T10:33:46Z</dcterms:modified>
</cp:coreProperties>
</file>